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7" r:id="rId17"/>
    <p:sldId id="271" r:id="rId18"/>
    <p:sldId id="272" r:id="rId19"/>
    <p:sldId id="273" r:id="rId20"/>
    <p:sldId id="274" r:id="rId21"/>
    <p:sldId id="275" r:id="rId22"/>
    <p:sldId id="278" r:id="rId23"/>
    <p:sldId id="276" r:id="rId24"/>
    <p:sldId id="279" r:id="rId25"/>
    <p:sldId id="280" r:id="rId26"/>
    <p:sldId id="281" r:id="rId27"/>
    <p:sldId id="282" r:id="rId28"/>
    <p:sldId id="283" r:id="rId29"/>
    <p:sldId id="28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A324619-2C1A-4E7E-97EF-A7769F28E51E}" type="datetimeFigureOut">
              <a:rPr lang="en-US" smtClean="0"/>
              <a:pPr/>
              <a:t>4/19/2012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5483F22-9C09-4260-9AA8-CD9EAA22AB31}"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324619-2C1A-4E7E-97EF-A7769F28E51E}" type="datetimeFigureOut">
              <a:rPr lang="en-US" smtClean="0"/>
              <a:pPr/>
              <a:t>4/19/2012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5483F22-9C09-4260-9AA8-CD9EAA22AB3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C5483F22-9C09-4260-9AA8-CD9EAA22AB31}"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324619-2C1A-4E7E-97EF-A7769F28E51E}" type="datetimeFigureOut">
              <a:rPr lang="en-US" smtClean="0"/>
              <a:pPr/>
              <a:t>4/19/2012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A324619-2C1A-4E7E-97EF-A7769F28E51E}" type="datetimeFigureOut">
              <a:rPr lang="en-US" smtClean="0"/>
              <a:pPr/>
              <a:t>4/19/2012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C5483F22-9C09-4260-9AA8-CD9EAA22AB31}"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BA324619-2C1A-4E7E-97EF-A7769F28E51E}" type="datetimeFigureOut">
              <a:rPr lang="en-US" smtClean="0"/>
              <a:pPr/>
              <a:t>4/19/2012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5483F22-9C09-4260-9AA8-CD9EAA22AB31}"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BA324619-2C1A-4E7E-97EF-A7769F28E51E}" type="datetimeFigureOut">
              <a:rPr lang="en-US" smtClean="0"/>
              <a:pPr/>
              <a:t>4/19/2012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5483F22-9C09-4260-9AA8-CD9EAA22AB31}"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BA324619-2C1A-4E7E-97EF-A7769F28E51E}" type="datetimeFigureOut">
              <a:rPr lang="en-US" smtClean="0"/>
              <a:pPr/>
              <a:t>4/19/2012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C5483F22-9C09-4260-9AA8-CD9EAA22AB31}"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A324619-2C1A-4E7E-97EF-A7769F28E51E}" type="datetimeFigureOut">
              <a:rPr lang="en-US" smtClean="0"/>
              <a:pPr/>
              <a:t>4/19/2012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C5483F22-9C09-4260-9AA8-CD9EAA22AB3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BA324619-2C1A-4E7E-97EF-A7769F28E51E}" type="datetimeFigureOut">
              <a:rPr lang="en-US" smtClean="0"/>
              <a:pPr/>
              <a:t>4/19/2012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5483F22-9C09-4260-9AA8-CD9EAA22AB3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5483F22-9C09-4260-9AA8-CD9EAA22AB31}"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BA324619-2C1A-4E7E-97EF-A7769F28E51E}" type="datetimeFigureOut">
              <a:rPr lang="en-US" smtClean="0"/>
              <a:pPr/>
              <a:t>4/19/2012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C5483F22-9C09-4260-9AA8-CD9EAA22AB31}"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BA324619-2C1A-4E7E-97EF-A7769F28E51E}" type="datetimeFigureOut">
              <a:rPr lang="en-US" smtClean="0"/>
              <a:pPr/>
              <a:t>4/19/2012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BA324619-2C1A-4E7E-97EF-A7769F28E51E}" type="datetimeFigureOut">
              <a:rPr lang="en-US" smtClean="0"/>
              <a:pPr/>
              <a:t>4/19/2012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5483F22-9C09-4260-9AA8-CD9EAA22AB31}"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819400"/>
            <a:ext cx="6400800" cy="2438400"/>
          </a:xfrm>
        </p:spPr>
        <p:txBody>
          <a:bodyPr>
            <a:normAutofit/>
          </a:bodyPr>
          <a:lstStyle/>
          <a:p>
            <a:r>
              <a:rPr lang="en-US" dirty="0" smtClean="0"/>
              <a:t>ACG 6415 </a:t>
            </a:r>
          </a:p>
          <a:p>
            <a:r>
              <a:rPr lang="en-US" dirty="0" smtClean="0"/>
              <a:t>Spring 2012</a:t>
            </a:r>
          </a:p>
          <a:p>
            <a:endParaRPr lang="en-US" dirty="0" smtClean="0"/>
          </a:p>
          <a:p>
            <a:endParaRPr lang="en-US" dirty="0" smtClean="0"/>
          </a:p>
          <a:p>
            <a:r>
              <a:rPr lang="en-US" dirty="0" smtClean="0"/>
              <a:t>Kristin Donovan</a:t>
            </a:r>
          </a:p>
          <a:p>
            <a:r>
              <a:rPr lang="en-US" dirty="0" smtClean="0"/>
              <a:t>&amp;</a:t>
            </a:r>
          </a:p>
          <a:p>
            <a:r>
              <a:rPr lang="en-US" dirty="0" smtClean="0"/>
              <a:t>Beth </a:t>
            </a:r>
            <a:r>
              <a:rPr lang="en-US" dirty="0" err="1" smtClean="0"/>
              <a:t>WIldman</a:t>
            </a:r>
            <a:endParaRPr lang="en-US" dirty="0"/>
          </a:p>
        </p:txBody>
      </p:sp>
      <p:sp>
        <p:nvSpPr>
          <p:cNvPr id="2" name="Title 1"/>
          <p:cNvSpPr>
            <a:spLocks noGrp="1"/>
          </p:cNvSpPr>
          <p:nvPr>
            <p:ph type="ctrTitle"/>
          </p:nvPr>
        </p:nvSpPr>
        <p:spPr/>
        <p:txBody>
          <a:bodyPr/>
          <a:lstStyle/>
          <a:p>
            <a:r>
              <a:rPr lang="en-US" dirty="0" smtClean="0"/>
              <a:t>IT Security Frameworks</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CobIT</a:t>
            </a:r>
            <a:endParaRPr lang="en-US" dirty="0"/>
          </a:p>
        </p:txBody>
      </p:sp>
      <p:sp>
        <p:nvSpPr>
          <p:cNvPr id="3" name="Content Placeholder 2"/>
          <p:cNvSpPr>
            <a:spLocks noGrp="1"/>
          </p:cNvSpPr>
          <p:nvPr>
            <p:ph sz="quarter" idx="1"/>
          </p:nvPr>
        </p:nvSpPr>
        <p:spPr/>
        <p:txBody>
          <a:bodyPr/>
          <a:lstStyle/>
          <a:p>
            <a:r>
              <a:rPr lang="en-US" dirty="0" smtClean="0"/>
              <a:t>Acquire and Implement</a:t>
            </a:r>
          </a:p>
          <a:p>
            <a:pPr lvl="1"/>
            <a:r>
              <a:rPr lang="en-US" dirty="0" smtClean="0"/>
              <a:t>After planning is completed, the company must determine how to implement the new internal control process</a:t>
            </a:r>
          </a:p>
          <a:p>
            <a:pPr lvl="1"/>
            <a:endParaRPr lang="en-US" dirty="0" smtClean="0"/>
          </a:p>
          <a:p>
            <a:pPr lvl="1"/>
            <a:r>
              <a:rPr lang="en-US" dirty="0" smtClean="0"/>
              <a:t>Can involve acquiring new technologies</a:t>
            </a:r>
          </a:p>
          <a:p>
            <a:pPr lvl="1"/>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CobIT</a:t>
            </a:r>
            <a:endParaRPr lang="en-US" dirty="0"/>
          </a:p>
        </p:txBody>
      </p:sp>
      <p:sp>
        <p:nvSpPr>
          <p:cNvPr id="3" name="Content Placeholder 2"/>
          <p:cNvSpPr>
            <a:spLocks noGrp="1"/>
          </p:cNvSpPr>
          <p:nvPr>
            <p:ph sz="quarter" idx="1"/>
          </p:nvPr>
        </p:nvSpPr>
        <p:spPr/>
        <p:txBody>
          <a:bodyPr/>
          <a:lstStyle/>
          <a:p>
            <a:r>
              <a:rPr lang="en-US" dirty="0" smtClean="0"/>
              <a:t>Acquire and Implement Control Objectives</a:t>
            </a:r>
          </a:p>
          <a:p>
            <a:pPr marL="731520" lvl="1" indent="-457200">
              <a:buFont typeface="+mj-lt"/>
              <a:buAutoNum type="arabicPeriod"/>
            </a:pPr>
            <a:r>
              <a:rPr lang="en-US" dirty="0" smtClean="0"/>
              <a:t>AI1 – Identify automated solutions</a:t>
            </a:r>
          </a:p>
          <a:p>
            <a:pPr marL="731520" lvl="1" indent="-457200">
              <a:buFont typeface="+mj-lt"/>
              <a:buAutoNum type="arabicPeriod"/>
            </a:pPr>
            <a:r>
              <a:rPr lang="en-US" dirty="0" smtClean="0"/>
              <a:t>AI2 – Acquire and maintain application software</a:t>
            </a:r>
          </a:p>
          <a:p>
            <a:pPr marL="731520" lvl="1" indent="-457200">
              <a:buFont typeface="+mj-lt"/>
              <a:buAutoNum type="arabicPeriod"/>
            </a:pPr>
            <a:r>
              <a:rPr lang="en-US" dirty="0" smtClean="0"/>
              <a:t>AI3 – Acquire and maintain technology infrastructure</a:t>
            </a:r>
          </a:p>
          <a:p>
            <a:pPr marL="731520" lvl="1" indent="-457200">
              <a:buFont typeface="+mj-lt"/>
              <a:buAutoNum type="arabicPeriod"/>
            </a:pPr>
            <a:r>
              <a:rPr lang="en-US" dirty="0" smtClean="0"/>
              <a:t>AI4 – Enable operation and use</a:t>
            </a:r>
          </a:p>
          <a:p>
            <a:pPr marL="731520" lvl="1" indent="-457200">
              <a:buFont typeface="+mj-lt"/>
              <a:buAutoNum type="arabicPeriod"/>
            </a:pPr>
            <a:r>
              <a:rPr lang="en-US" dirty="0" smtClean="0"/>
              <a:t>AI5 – Procure IT resources</a:t>
            </a:r>
          </a:p>
          <a:p>
            <a:pPr marL="731520" lvl="1" indent="-457200">
              <a:buFont typeface="+mj-lt"/>
              <a:buAutoNum type="arabicPeriod"/>
            </a:pPr>
            <a:r>
              <a:rPr lang="en-US" dirty="0" smtClean="0"/>
              <a:t>AI6 – Manage changes</a:t>
            </a:r>
          </a:p>
          <a:p>
            <a:pPr marL="731520" lvl="1" indent="-457200">
              <a:buFont typeface="+mj-lt"/>
              <a:buAutoNum type="arabicPeriod"/>
            </a:pPr>
            <a:r>
              <a:rPr lang="en-US" dirty="0" smtClean="0"/>
              <a:t>AI7 – Install and accredit solutions and changes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CobIT</a:t>
            </a:r>
            <a:endParaRPr lang="en-US" dirty="0"/>
          </a:p>
        </p:txBody>
      </p:sp>
      <p:sp>
        <p:nvSpPr>
          <p:cNvPr id="3" name="Content Placeholder 2"/>
          <p:cNvSpPr>
            <a:spLocks noGrp="1"/>
          </p:cNvSpPr>
          <p:nvPr>
            <p:ph sz="quarter" idx="1"/>
          </p:nvPr>
        </p:nvSpPr>
        <p:spPr/>
        <p:txBody>
          <a:bodyPr/>
          <a:lstStyle/>
          <a:p>
            <a:r>
              <a:rPr lang="en-US" dirty="0" smtClean="0"/>
              <a:t>Deliver and Support</a:t>
            </a:r>
          </a:p>
          <a:p>
            <a:pPr lvl="1"/>
            <a:r>
              <a:rPr lang="en-US" dirty="0" smtClean="0"/>
              <a:t>Controls cost</a:t>
            </a:r>
          </a:p>
          <a:p>
            <a:pPr lvl="1"/>
            <a:endParaRPr lang="en-US" dirty="0" smtClean="0"/>
          </a:p>
          <a:p>
            <a:pPr lvl="1"/>
            <a:r>
              <a:rPr lang="en-US" dirty="0" smtClean="0"/>
              <a:t>Guarantees the three initiatives of confidentiality, availability, and integrity are in place</a:t>
            </a:r>
          </a:p>
          <a:p>
            <a:pPr lvl="1"/>
            <a:endParaRPr lang="en-US" dirty="0" smtClean="0"/>
          </a:p>
          <a:p>
            <a:pPr lvl="1"/>
            <a:r>
              <a:rPr lang="en-US" dirty="0" smtClean="0"/>
              <a:t>Ensures new controls are maintained</a:t>
            </a:r>
          </a:p>
          <a:p>
            <a:pPr lvl="1"/>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CobIT</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Deliver and Support Control Objectives</a:t>
            </a:r>
          </a:p>
          <a:p>
            <a:pPr marL="788670" lvl="1" indent="-514350">
              <a:buFont typeface="+mj-lt"/>
              <a:buAutoNum type="arabicPeriod"/>
            </a:pPr>
            <a:r>
              <a:rPr lang="en-US" dirty="0" smtClean="0"/>
              <a:t>DS1 – Define and manage service levels</a:t>
            </a:r>
          </a:p>
          <a:p>
            <a:pPr marL="788670" lvl="1" indent="-514350">
              <a:buFont typeface="+mj-lt"/>
              <a:buAutoNum type="arabicPeriod"/>
            </a:pPr>
            <a:r>
              <a:rPr lang="en-US" dirty="0" smtClean="0"/>
              <a:t>DS2 – Manage third party services</a:t>
            </a:r>
          </a:p>
          <a:p>
            <a:pPr marL="788670" lvl="1" indent="-514350">
              <a:buFont typeface="+mj-lt"/>
              <a:buAutoNum type="arabicPeriod"/>
            </a:pPr>
            <a:r>
              <a:rPr lang="en-US" dirty="0" smtClean="0"/>
              <a:t>DS3 – Manage performance and capacity</a:t>
            </a:r>
          </a:p>
          <a:p>
            <a:pPr marL="788670" lvl="1" indent="-514350">
              <a:buFont typeface="+mj-lt"/>
              <a:buAutoNum type="arabicPeriod"/>
            </a:pPr>
            <a:r>
              <a:rPr lang="en-US" dirty="0" smtClean="0"/>
              <a:t>DS4 – Ensure continuous service</a:t>
            </a:r>
          </a:p>
          <a:p>
            <a:pPr marL="788670" lvl="1" indent="-514350">
              <a:buFont typeface="+mj-lt"/>
              <a:buAutoNum type="arabicPeriod"/>
            </a:pPr>
            <a:r>
              <a:rPr lang="en-US" dirty="0" smtClean="0"/>
              <a:t>DS5 – Ensure systems security</a:t>
            </a:r>
          </a:p>
          <a:p>
            <a:pPr marL="788670" lvl="1" indent="-514350">
              <a:buFont typeface="+mj-lt"/>
              <a:buAutoNum type="arabicPeriod"/>
            </a:pPr>
            <a:r>
              <a:rPr lang="en-US" dirty="0" smtClean="0"/>
              <a:t>DS6 – Indentify and allocate costs</a:t>
            </a:r>
          </a:p>
          <a:p>
            <a:pPr marL="788670" lvl="1" indent="-514350">
              <a:buFont typeface="+mj-lt"/>
              <a:buAutoNum type="arabicPeriod"/>
            </a:pPr>
            <a:r>
              <a:rPr lang="en-US" dirty="0" smtClean="0"/>
              <a:t>DS7 – Educate and train users</a:t>
            </a:r>
          </a:p>
          <a:p>
            <a:pPr marL="788670" lvl="1" indent="-514350">
              <a:buFont typeface="+mj-lt"/>
              <a:buAutoNum type="arabicPeriod"/>
            </a:pPr>
            <a:r>
              <a:rPr lang="en-US" dirty="0" smtClean="0"/>
              <a:t>DS8 – Manage service desk incidents</a:t>
            </a:r>
          </a:p>
          <a:p>
            <a:pPr marL="788670" lvl="1" indent="-514350">
              <a:buFont typeface="+mj-lt"/>
              <a:buAutoNum type="arabicPeriod"/>
            </a:pPr>
            <a:r>
              <a:rPr lang="en-US" dirty="0" smtClean="0"/>
              <a:t>DS9 – Manage the configuration</a:t>
            </a:r>
          </a:p>
          <a:p>
            <a:pPr marL="788670" lvl="1" indent="-514350">
              <a:buFont typeface="+mj-lt"/>
              <a:buAutoNum type="arabicPeriod"/>
            </a:pPr>
            <a:r>
              <a:rPr lang="en-US" dirty="0" smtClean="0"/>
              <a:t>DS10 – Manage problems</a:t>
            </a:r>
          </a:p>
          <a:p>
            <a:pPr marL="788670" lvl="1" indent="-514350">
              <a:buFont typeface="+mj-lt"/>
              <a:buAutoNum type="arabicPeriod"/>
            </a:pPr>
            <a:r>
              <a:rPr lang="en-US" dirty="0" smtClean="0"/>
              <a:t>DS11 – Manage data</a:t>
            </a:r>
          </a:p>
          <a:p>
            <a:pPr marL="788670" lvl="1" indent="-514350">
              <a:buFont typeface="+mj-lt"/>
              <a:buAutoNum type="arabicPeriod"/>
            </a:pPr>
            <a:r>
              <a:rPr lang="en-US" dirty="0" smtClean="0"/>
              <a:t>DS12 – Manage the physical environment</a:t>
            </a:r>
          </a:p>
          <a:p>
            <a:pPr marL="788670" lvl="1" indent="-514350">
              <a:buFont typeface="+mj-lt"/>
              <a:buAutoNum type="arabicPeriod"/>
            </a:pPr>
            <a:r>
              <a:rPr lang="en-US" dirty="0" smtClean="0"/>
              <a:t>DS13 – Manage operations</a:t>
            </a:r>
          </a:p>
          <a:p>
            <a:pPr marL="788670" lvl="1" indent="-514350">
              <a:buFont typeface="+mj-lt"/>
              <a:buAutoNum type="arabicPeriod"/>
            </a:pPr>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CobIT</a:t>
            </a:r>
            <a:endParaRPr lang="en-US" dirty="0"/>
          </a:p>
        </p:txBody>
      </p:sp>
      <p:sp>
        <p:nvSpPr>
          <p:cNvPr id="3" name="Content Placeholder 2"/>
          <p:cNvSpPr>
            <a:spLocks noGrp="1"/>
          </p:cNvSpPr>
          <p:nvPr>
            <p:ph sz="quarter" idx="1"/>
          </p:nvPr>
        </p:nvSpPr>
        <p:spPr/>
        <p:txBody>
          <a:bodyPr/>
          <a:lstStyle/>
          <a:p>
            <a:r>
              <a:rPr lang="en-US" dirty="0" smtClean="0"/>
              <a:t>Monitor and Evaluate</a:t>
            </a:r>
          </a:p>
          <a:p>
            <a:pPr lvl="1"/>
            <a:r>
              <a:rPr lang="en-US" dirty="0" smtClean="0"/>
              <a:t>Measures if the controls implemented are sufficient</a:t>
            </a:r>
          </a:p>
          <a:p>
            <a:pPr lvl="1"/>
            <a:endParaRPr lang="en-US" dirty="0" smtClean="0"/>
          </a:p>
          <a:p>
            <a:pPr lvl="1"/>
            <a:r>
              <a:rPr lang="en-US" dirty="0" smtClean="0"/>
              <a:t>Assurance that the company is meeting regulatory requirements</a:t>
            </a:r>
          </a:p>
          <a:p>
            <a:pPr lvl="1"/>
            <a:endParaRPr lang="en-US" dirty="0" smtClean="0"/>
          </a:p>
          <a:p>
            <a:pPr lvl="1"/>
            <a:r>
              <a:rPr lang="en-US" dirty="0" smtClean="0"/>
              <a:t>Attends to the issue of ongoing evaluation</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CobIT</a:t>
            </a:r>
            <a:endParaRPr lang="en-US" dirty="0"/>
          </a:p>
        </p:txBody>
      </p:sp>
      <p:sp>
        <p:nvSpPr>
          <p:cNvPr id="3" name="Content Placeholder 2"/>
          <p:cNvSpPr>
            <a:spLocks noGrp="1"/>
          </p:cNvSpPr>
          <p:nvPr>
            <p:ph sz="quarter" idx="1"/>
          </p:nvPr>
        </p:nvSpPr>
        <p:spPr/>
        <p:txBody>
          <a:bodyPr/>
          <a:lstStyle/>
          <a:p>
            <a:r>
              <a:rPr lang="en-US" dirty="0" smtClean="0"/>
              <a:t>Monitor and Evaluate Control Objectives</a:t>
            </a:r>
          </a:p>
          <a:p>
            <a:pPr lvl="1"/>
            <a:r>
              <a:rPr lang="en-US" dirty="0" smtClean="0"/>
              <a:t>ME1 – Monitor and evaluate IT performance</a:t>
            </a:r>
          </a:p>
          <a:p>
            <a:pPr lvl="1"/>
            <a:r>
              <a:rPr lang="en-US" dirty="0" smtClean="0"/>
              <a:t>ME2 – Monitor and evaluate internal controls</a:t>
            </a:r>
          </a:p>
          <a:p>
            <a:pPr lvl="1"/>
            <a:r>
              <a:rPr lang="en-US" dirty="0" smtClean="0"/>
              <a:t>ME 3- Ensure compliance with external requirements</a:t>
            </a:r>
          </a:p>
          <a:p>
            <a:pPr lvl="1"/>
            <a:r>
              <a:rPr lang="en-US" dirty="0" smtClean="0"/>
              <a:t>ME4 – Provide IT governance</a:t>
            </a:r>
          </a:p>
          <a:p>
            <a:pPr lvl="1"/>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CobIT</a:t>
            </a:r>
            <a:endParaRPr lang="en-US" dirty="0"/>
          </a:p>
        </p:txBody>
      </p:sp>
      <p:sp>
        <p:nvSpPr>
          <p:cNvPr id="3" name="Content Placeholder 2"/>
          <p:cNvSpPr>
            <a:spLocks noGrp="1"/>
          </p:cNvSpPr>
          <p:nvPr>
            <p:ph sz="quarter" idx="1"/>
          </p:nvPr>
        </p:nvSpPr>
        <p:spPr/>
        <p:txBody>
          <a:bodyPr/>
          <a:lstStyle/>
          <a:p>
            <a:r>
              <a:rPr lang="en-US" dirty="0" smtClean="0"/>
              <a:t>Broad framework, covering a large range of internal controls</a:t>
            </a:r>
          </a:p>
          <a:p>
            <a:endParaRPr lang="en-US" dirty="0" smtClean="0"/>
          </a:p>
          <a:p>
            <a:r>
              <a:rPr lang="en-US" dirty="0" smtClean="0"/>
              <a:t>Does not give specific ways to make the companies information more secure</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 27000 Series</a:t>
            </a:r>
            <a:endParaRPr lang="en-US" dirty="0"/>
          </a:p>
        </p:txBody>
      </p:sp>
      <p:sp>
        <p:nvSpPr>
          <p:cNvPr id="3" name="Content Placeholder 2"/>
          <p:cNvSpPr>
            <a:spLocks noGrp="1"/>
          </p:cNvSpPr>
          <p:nvPr>
            <p:ph sz="quarter" idx="1"/>
          </p:nvPr>
        </p:nvSpPr>
        <p:spPr/>
        <p:txBody>
          <a:bodyPr>
            <a:normAutofit fontScale="85000" lnSpcReduction="20000"/>
          </a:bodyPr>
          <a:lstStyle/>
          <a:p>
            <a:r>
              <a:rPr lang="en-US" dirty="0" smtClean="0"/>
              <a:t>Issued by the International Standards Organization</a:t>
            </a:r>
          </a:p>
          <a:p>
            <a:endParaRPr lang="en-US" dirty="0" smtClean="0"/>
          </a:p>
          <a:p>
            <a:r>
              <a:rPr lang="en-US" dirty="0" smtClean="0"/>
              <a:t>Popular globally, used by companies within the US and those abroad</a:t>
            </a:r>
          </a:p>
          <a:p>
            <a:endParaRPr lang="en-US" dirty="0" smtClean="0"/>
          </a:p>
          <a:p>
            <a:r>
              <a:rPr lang="en-US" dirty="0" smtClean="0"/>
              <a:t>Includes multiple standards</a:t>
            </a:r>
          </a:p>
          <a:p>
            <a:pPr lvl="1"/>
            <a:r>
              <a:rPr lang="en-US" dirty="0" smtClean="0"/>
              <a:t>27001</a:t>
            </a:r>
          </a:p>
          <a:p>
            <a:pPr lvl="1"/>
            <a:r>
              <a:rPr lang="en-US" dirty="0" smtClean="0"/>
              <a:t>27002</a:t>
            </a:r>
          </a:p>
          <a:p>
            <a:pPr lvl="1"/>
            <a:r>
              <a:rPr lang="en-US" dirty="0" smtClean="0"/>
              <a:t>27003</a:t>
            </a:r>
          </a:p>
          <a:p>
            <a:pPr lvl="1"/>
            <a:r>
              <a:rPr lang="en-US" dirty="0" smtClean="0"/>
              <a:t>27004</a:t>
            </a:r>
          </a:p>
          <a:p>
            <a:pPr lvl="1"/>
            <a:r>
              <a:rPr lang="en-US" dirty="0" smtClean="0"/>
              <a:t>27005</a:t>
            </a:r>
          </a:p>
          <a:p>
            <a:pPr lvl="1"/>
            <a:r>
              <a:rPr lang="en-US" dirty="0" smtClean="0"/>
              <a:t>27006</a:t>
            </a:r>
          </a:p>
          <a:p>
            <a:pPr lvl="1"/>
            <a:r>
              <a:rPr lang="en-US" dirty="0" smtClean="0"/>
              <a:t>27007</a:t>
            </a:r>
          </a:p>
          <a:p>
            <a:pPr lvl="1"/>
            <a:r>
              <a:rPr lang="en-US" dirty="0" smtClean="0"/>
              <a:t>27008</a:t>
            </a:r>
          </a:p>
          <a:p>
            <a:pPr lvl="1"/>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 27000 Series</a:t>
            </a:r>
            <a:endParaRPr lang="en-US" dirty="0"/>
          </a:p>
        </p:txBody>
      </p:sp>
      <p:sp>
        <p:nvSpPr>
          <p:cNvPr id="3" name="Content Placeholder 2"/>
          <p:cNvSpPr>
            <a:spLocks noGrp="1"/>
          </p:cNvSpPr>
          <p:nvPr>
            <p:ph sz="quarter" idx="1"/>
          </p:nvPr>
        </p:nvSpPr>
        <p:spPr/>
        <p:txBody>
          <a:bodyPr/>
          <a:lstStyle/>
          <a:p>
            <a:r>
              <a:rPr lang="en-US" dirty="0" smtClean="0"/>
              <a:t>ISO 27001</a:t>
            </a:r>
          </a:p>
          <a:p>
            <a:pPr lvl="1"/>
            <a:r>
              <a:rPr lang="en-US" dirty="0" smtClean="0"/>
              <a:t>“Specifies the requirements for establishing, implementing, operating, monitoring, reviewing, maintaining, and improving a documented Information Security Management System.” ISO</a:t>
            </a:r>
          </a:p>
          <a:p>
            <a:pPr lvl="1"/>
            <a:endParaRPr lang="en-US" dirty="0" smtClean="0"/>
          </a:p>
          <a:p>
            <a:r>
              <a:rPr lang="en-US" dirty="0" smtClean="0"/>
              <a:t>ISO 27002</a:t>
            </a:r>
          </a:p>
          <a:p>
            <a:pPr lvl="1"/>
            <a:r>
              <a:rPr lang="en-US" dirty="0" smtClean="0"/>
              <a:t>Focuses on information security and lists controls and control mechanisms which can be implemented to comply with ISO 27001</a:t>
            </a:r>
          </a:p>
          <a:p>
            <a:pPr lvl="1"/>
            <a:endParaRPr lang="en-US" dirty="0" smtClean="0"/>
          </a:p>
          <a:p>
            <a:pPr lvl="1"/>
            <a:endParaRPr lang="en-US" dirty="0" smtClean="0"/>
          </a:p>
          <a:p>
            <a:pPr>
              <a:buNone/>
            </a:pPr>
            <a:endParaRPr lang="en-US" dirty="0" smtClean="0"/>
          </a:p>
          <a:p>
            <a:pPr lvl="1"/>
            <a:endParaRPr lang="en-US"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 27000 Series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ISO 27002</a:t>
            </a:r>
          </a:p>
          <a:p>
            <a:pPr lvl="1"/>
            <a:r>
              <a:rPr lang="en-US" dirty="0" smtClean="0"/>
              <a:t>Covers 11 main areas of information security management</a:t>
            </a:r>
          </a:p>
          <a:p>
            <a:pPr marL="731520" lvl="1" indent="-457200">
              <a:buFont typeface="+mj-lt"/>
              <a:buAutoNum type="arabicPeriod"/>
            </a:pPr>
            <a:r>
              <a:rPr lang="en-US" dirty="0" smtClean="0"/>
              <a:t>Security Policy – creating policies based on the organization’s needs</a:t>
            </a:r>
          </a:p>
          <a:p>
            <a:pPr marL="731520" lvl="1" indent="-457200">
              <a:buFont typeface="+mj-lt"/>
              <a:buAutoNum type="arabicPeriod"/>
            </a:pPr>
            <a:r>
              <a:rPr lang="en-US" dirty="0" smtClean="0"/>
              <a:t>Organization of Information Security – managing of the security infrastructure</a:t>
            </a:r>
          </a:p>
          <a:p>
            <a:pPr marL="731520" lvl="1" indent="-457200">
              <a:buFont typeface="+mj-lt"/>
              <a:buAutoNum type="arabicPeriod"/>
            </a:pPr>
            <a:r>
              <a:rPr lang="en-US" dirty="0" smtClean="0"/>
              <a:t>Asset Management – assigning responsibility for assets &amp; physical security of the assets</a:t>
            </a:r>
          </a:p>
          <a:p>
            <a:pPr marL="731520" lvl="1" indent="-457200">
              <a:buFont typeface="+mj-lt"/>
              <a:buAutoNum type="arabicPeriod"/>
            </a:pPr>
            <a:r>
              <a:rPr lang="en-US" dirty="0" smtClean="0"/>
              <a:t>Human Resource Security – personnel screening, code of conduct, training, and a process to address violations</a:t>
            </a:r>
          </a:p>
          <a:p>
            <a:pPr marL="731520" lvl="1" indent="-457200">
              <a:buFont typeface="+mj-lt"/>
              <a:buAutoNum type="arabicPeriod"/>
            </a:pPr>
            <a:r>
              <a:rPr lang="en-US" dirty="0" smtClean="0"/>
              <a:t>Physical &amp; Environmental Security – analyzing the environment, securing physical perimeter,  and appropriate controls</a:t>
            </a:r>
          </a:p>
          <a:p>
            <a:pPr lvl="1"/>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Security Frameworks</a:t>
            </a:r>
            <a:endParaRPr lang="en-US" dirty="0"/>
          </a:p>
        </p:txBody>
      </p:sp>
      <p:sp>
        <p:nvSpPr>
          <p:cNvPr id="3" name="Content Placeholder 2"/>
          <p:cNvSpPr>
            <a:spLocks noGrp="1"/>
          </p:cNvSpPr>
          <p:nvPr>
            <p:ph sz="quarter" idx="1"/>
          </p:nvPr>
        </p:nvSpPr>
        <p:spPr/>
        <p:txBody>
          <a:bodyPr/>
          <a:lstStyle/>
          <a:p>
            <a:pPr lvl="1"/>
            <a:r>
              <a:rPr lang="en-US" dirty="0" smtClean="0"/>
              <a:t>Governance Framework – specify how to do security planning and implementation</a:t>
            </a:r>
          </a:p>
          <a:p>
            <a:pPr lvl="1"/>
            <a:endParaRPr lang="en-US" dirty="0" smtClean="0"/>
          </a:p>
          <a:p>
            <a:pPr lvl="1"/>
            <a:r>
              <a:rPr lang="en-US" dirty="0" smtClean="0"/>
              <a:t>Multiple framework exists</a:t>
            </a:r>
          </a:p>
          <a:p>
            <a:pPr lvl="2"/>
            <a:r>
              <a:rPr lang="en-US" dirty="0" smtClean="0"/>
              <a:t>CobIT</a:t>
            </a:r>
          </a:p>
          <a:p>
            <a:pPr lvl="2"/>
            <a:r>
              <a:rPr lang="en-US" dirty="0" smtClean="0"/>
              <a:t>ISO/IEC 27000</a:t>
            </a:r>
          </a:p>
          <a:p>
            <a:pPr lvl="2"/>
            <a:r>
              <a:rPr lang="en-US" dirty="0" smtClean="0"/>
              <a:t>COSO</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 27000 Series</a:t>
            </a:r>
            <a:endParaRPr lang="en-US" dirty="0"/>
          </a:p>
        </p:txBody>
      </p:sp>
      <p:sp>
        <p:nvSpPr>
          <p:cNvPr id="3" name="Content Placeholder 2"/>
          <p:cNvSpPr>
            <a:spLocks noGrp="1"/>
          </p:cNvSpPr>
          <p:nvPr>
            <p:ph sz="quarter" idx="1"/>
          </p:nvPr>
        </p:nvSpPr>
        <p:spPr/>
        <p:txBody>
          <a:bodyPr/>
          <a:lstStyle/>
          <a:p>
            <a:r>
              <a:rPr lang="en-US" dirty="0" smtClean="0"/>
              <a:t>ISO 27002</a:t>
            </a:r>
          </a:p>
          <a:p>
            <a:pPr marL="731520" lvl="1" indent="-457200">
              <a:buFont typeface="+mj-lt"/>
              <a:buAutoNum type="arabicPeriod" startAt="6"/>
            </a:pPr>
            <a:r>
              <a:rPr lang="en-US" dirty="0" smtClean="0"/>
              <a:t> Communications and Operations Management - ensures correct and secure operations of assets</a:t>
            </a:r>
          </a:p>
          <a:p>
            <a:pPr marL="731520" lvl="1" indent="-457200">
              <a:buFont typeface="+mj-lt"/>
              <a:buAutoNum type="arabicPeriod" startAt="6"/>
            </a:pPr>
            <a:r>
              <a:rPr lang="en-US" dirty="0" smtClean="0"/>
              <a:t>Access Control – “Properly protect access to an organization’s information, such as controls required to combat hacker attempts and other malicious attempts to access organization networks and information.” –Wallace</a:t>
            </a:r>
          </a:p>
          <a:p>
            <a:pPr marL="731520" lvl="1" indent="-457200">
              <a:buFont typeface="+mj-lt"/>
              <a:buAutoNum type="arabicPeriod" startAt="6"/>
            </a:pPr>
            <a:r>
              <a:rPr lang="en-US" dirty="0" smtClean="0"/>
              <a:t>Information Systems Acquisition, Development, &amp; Maintenance – discusses security requirements needed</a:t>
            </a:r>
          </a:p>
          <a:p>
            <a:pPr marL="731520" lvl="1" indent="-457200">
              <a:buFont typeface="+mj-lt"/>
              <a:buAutoNum type="arabicPeriod" startAt="6"/>
            </a:pPr>
            <a:r>
              <a:rPr lang="en-US" dirty="0" smtClean="0"/>
              <a:t>Information Security Incident Management – plan for reporting and managing security events, incidents, and weaknesses</a:t>
            </a:r>
          </a:p>
          <a:p>
            <a:pPr marL="731520" lvl="1" indent="-457200">
              <a:buFont typeface="+mj-lt"/>
              <a:buAutoNum type="arabicPeriod" startAt="6"/>
            </a:pPr>
            <a:endParaRPr lang="en-US"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 27000 Series</a:t>
            </a:r>
            <a:endParaRPr lang="en-US" dirty="0"/>
          </a:p>
        </p:txBody>
      </p:sp>
      <p:sp>
        <p:nvSpPr>
          <p:cNvPr id="3" name="Content Placeholder 2"/>
          <p:cNvSpPr>
            <a:spLocks noGrp="1"/>
          </p:cNvSpPr>
          <p:nvPr>
            <p:ph sz="quarter" idx="1"/>
          </p:nvPr>
        </p:nvSpPr>
        <p:spPr/>
        <p:txBody>
          <a:bodyPr/>
          <a:lstStyle/>
          <a:p>
            <a:r>
              <a:rPr lang="en-US" dirty="0" smtClean="0"/>
              <a:t>ISO 27002</a:t>
            </a:r>
          </a:p>
          <a:p>
            <a:pPr marL="731520" lvl="1" indent="-457200">
              <a:buFont typeface="+mj-lt"/>
              <a:buAutoNum type="arabicPeriod" startAt="10"/>
            </a:pPr>
            <a:r>
              <a:rPr lang="en-US" dirty="0" smtClean="0"/>
              <a:t>Business Continuity Management – plans to address disruptions in normal operations and ongoing reassessment of plans</a:t>
            </a:r>
          </a:p>
          <a:p>
            <a:pPr marL="731520" lvl="1" indent="-457200">
              <a:buFont typeface="+mj-lt"/>
              <a:buAutoNum type="arabicPeriod" startAt="10"/>
            </a:pPr>
            <a:r>
              <a:rPr lang="en-US" dirty="0" smtClean="0"/>
              <a:t>Compliance – “is intended to ensure that the organization avoids breaches of any criminal or civil law, as well as any statutory, regulator or contractual obligations, and of any security requirements.” - Calder  </a:t>
            </a:r>
          </a:p>
          <a:p>
            <a:pPr marL="731520" lvl="1" indent="-457200">
              <a:buFont typeface="+mj-lt"/>
              <a:buAutoNum type="arabicPeriod" startAt="10"/>
            </a:pPr>
            <a:endParaRPr lang="en-US" dirty="0"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 27000 Series</a:t>
            </a:r>
            <a:endParaRPr lang="en-US" dirty="0"/>
          </a:p>
        </p:txBody>
      </p:sp>
      <p:sp>
        <p:nvSpPr>
          <p:cNvPr id="3" name="Content Placeholder 2"/>
          <p:cNvSpPr>
            <a:spLocks noGrp="1"/>
          </p:cNvSpPr>
          <p:nvPr>
            <p:ph sz="quarter" idx="1"/>
          </p:nvPr>
        </p:nvSpPr>
        <p:spPr/>
        <p:txBody>
          <a:bodyPr/>
          <a:lstStyle/>
          <a:p>
            <a:pPr marL="457200" indent="-457200"/>
            <a:r>
              <a:rPr lang="en-US" dirty="0" smtClean="0"/>
              <a:t>If all controls are implemented properly the company with be in compliance with SOX (in regards to IT security)</a:t>
            </a:r>
          </a:p>
          <a:p>
            <a:pPr marL="457200" indent="-457200"/>
            <a:endParaRPr lang="en-US" dirty="0" smtClean="0"/>
          </a:p>
          <a:p>
            <a:pPr marL="457200" indent="-457200"/>
            <a:r>
              <a:rPr lang="en-US" dirty="0" smtClean="0"/>
              <a:t>Focuses solely on IT security</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CobIT vs. ISO 27000 Series</a:t>
            </a:r>
            <a:endParaRPr lang="en-US" dirty="0"/>
          </a:p>
        </p:txBody>
      </p:sp>
      <p:sp>
        <p:nvSpPr>
          <p:cNvPr id="3" name="Content Placeholder 2"/>
          <p:cNvSpPr>
            <a:spLocks noGrp="1"/>
          </p:cNvSpPr>
          <p:nvPr>
            <p:ph sz="quarter" idx="1"/>
          </p:nvPr>
        </p:nvSpPr>
        <p:spPr/>
        <p:txBody>
          <a:bodyPr>
            <a:normAutofit fontScale="92500"/>
          </a:bodyPr>
          <a:lstStyle/>
          <a:p>
            <a:r>
              <a:rPr lang="en-US" dirty="0" smtClean="0"/>
              <a:t>Compare</a:t>
            </a:r>
          </a:p>
          <a:p>
            <a:pPr lvl="1"/>
            <a:r>
              <a:rPr lang="en-US" dirty="0" smtClean="0"/>
              <a:t>Both relate to IT controls</a:t>
            </a:r>
          </a:p>
          <a:p>
            <a:pPr lvl="1"/>
            <a:r>
              <a:rPr lang="en-US" dirty="0" smtClean="0"/>
              <a:t>Created based on past experience</a:t>
            </a:r>
          </a:p>
          <a:p>
            <a:pPr lvl="1"/>
            <a:r>
              <a:rPr lang="en-US" dirty="0" smtClean="0"/>
              <a:t>Continuously refined</a:t>
            </a:r>
          </a:p>
          <a:p>
            <a:endParaRPr lang="en-US" dirty="0" smtClean="0"/>
          </a:p>
          <a:p>
            <a:r>
              <a:rPr lang="en-US" dirty="0" smtClean="0"/>
              <a:t>Contrast</a:t>
            </a:r>
          </a:p>
          <a:p>
            <a:pPr lvl="1"/>
            <a:r>
              <a:rPr lang="en-US" dirty="0" smtClean="0"/>
              <a:t>CobIT is a broad framework on how to implement internal controls</a:t>
            </a:r>
          </a:p>
          <a:p>
            <a:pPr lvl="1"/>
            <a:r>
              <a:rPr lang="en-US" dirty="0" smtClean="0"/>
              <a:t>ISO focuses exclusively on IT security</a:t>
            </a:r>
          </a:p>
          <a:p>
            <a:pPr lvl="1"/>
            <a:endParaRPr lang="en-US" dirty="0" smtClean="0"/>
          </a:p>
          <a:p>
            <a:r>
              <a:rPr lang="en-US" dirty="0" smtClean="0"/>
              <a:t>Combination of CobIT &amp; ISO 27000 provides an organization the best IT security.</a:t>
            </a:r>
          </a:p>
          <a:p>
            <a:pPr lvl="1"/>
            <a:endParaRPr lang="en-US" dirty="0" smtClean="0"/>
          </a:p>
          <a:p>
            <a:pPr lvl="1"/>
            <a:endParaRPr lang="en-US" dirty="0" smtClean="0"/>
          </a:p>
          <a:p>
            <a:pPr lvl="1"/>
            <a:endParaRPr lang="en-US"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 27000 and CobIT Mapping</a:t>
            </a:r>
            <a:endParaRPr lang="en-US" dirty="0"/>
          </a:p>
        </p:txBody>
      </p:sp>
      <p:sp>
        <p:nvSpPr>
          <p:cNvPr id="3" name="Content Placeholder 2"/>
          <p:cNvSpPr>
            <a:spLocks noGrp="1"/>
          </p:cNvSpPr>
          <p:nvPr>
            <p:ph sz="quarter" idx="1"/>
          </p:nvPr>
        </p:nvSpPr>
        <p:spPr/>
        <p:txBody>
          <a:bodyPr>
            <a:normAutofit fontScale="92500" lnSpcReduction="20000"/>
          </a:bodyPr>
          <a:lstStyle/>
          <a:p>
            <a:r>
              <a:rPr lang="en-US" dirty="0" smtClean="0"/>
              <a:t>IT Governance institute has created a mapping between ISO 27000 and CobIT</a:t>
            </a:r>
          </a:p>
          <a:p>
            <a:endParaRPr lang="en-US" dirty="0" smtClean="0"/>
          </a:p>
          <a:p>
            <a:r>
              <a:rPr lang="en-US" dirty="0" smtClean="0"/>
              <a:t>Links ISO 27000 control objectives to each dimension in the CobIT framework</a:t>
            </a:r>
          </a:p>
          <a:p>
            <a:endParaRPr lang="en-US" dirty="0" smtClean="0"/>
          </a:p>
          <a:p>
            <a:r>
              <a:rPr lang="en-US" dirty="0" smtClean="0"/>
              <a:t>Results in a framework is high level enough to be integrated with IT governance and overall corporate governance  </a:t>
            </a:r>
          </a:p>
          <a:p>
            <a:endParaRPr lang="en-US" dirty="0" smtClean="0"/>
          </a:p>
          <a:p>
            <a:r>
              <a:rPr lang="en-US" dirty="0" smtClean="0"/>
              <a:t>Also detailed enough to provide mangers with the necessary steps to implement these controls</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 27000 and CobIT Mapping</a:t>
            </a:r>
            <a:endParaRPr lang="en-US" dirty="0"/>
          </a:p>
        </p:txBody>
      </p:sp>
      <p:sp>
        <p:nvSpPr>
          <p:cNvPr id="3" name="Content Placeholder 2"/>
          <p:cNvSpPr>
            <a:spLocks noGrp="1"/>
          </p:cNvSpPr>
          <p:nvPr>
            <p:ph sz="quarter" idx="1"/>
          </p:nvPr>
        </p:nvSpPr>
        <p:spPr/>
        <p:txBody>
          <a:bodyPr/>
          <a:lstStyle/>
          <a:p>
            <a:r>
              <a:rPr lang="en-US" dirty="0" smtClean="0"/>
              <a:t>CobIT: Deliver &amp; Support 5.2</a:t>
            </a:r>
          </a:p>
          <a:p>
            <a:pPr lvl="1"/>
            <a:r>
              <a:rPr lang="en-US" dirty="0" smtClean="0"/>
              <a:t>Relates to identification, access, and authorization </a:t>
            </a:r>
          </a:p>
          <a:p>
            <a:pPr lvl="1">
              <a:buNone/>
            </a:pPr>
            <a:endParaRPr lang="en-US" dirty="0" smtClean="0"/>
          </a:p>
          <a:p>
            <a:pPr lvl="1"/>
            <a:r>
              <a:rPr lang="en-US" dirty="0" smtClean="0"/>
              <a:t>“The logical access to and use of IT computing resources should be restricted by the implementation of adequate identification, authentication and authorization mechanisms, linking users and resources with access rules.” (IT Governance, COBIT Mapping)</a:t>
            </a:r>
          </a:p>
          <a:p>
            <a:pPr lvl="1"/>
            <a:endParaRPr lang="en-US" dirty="0" smtClean="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 27000 and CobIT Mapping</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ISO objectives (listed in parenthesis next to detail below) state exactly what should be done to meet the requirements of COBIT DS5.2</a:t>
            </a:r>
          </a:p>
          <a:p>
            <a:pPr lvl="1"/>
            <a:r>
              <a:rPr lang="en-US" dirty="0" smtClean="0"/>
              <a:t>Access of third parties should be controlled (4.2).</a:t>
            </a:r>
          </a:p>
          <a:p>
            <a:pPr lvl="1"/>
            <a:r>
              <a:rPr lang="en-US" dirty="0" smtClean="0"/>
              <a:t>Adequate privilege management should be included in application systems. Authorizations should be documented and follow a defined process (9.2.2).</a:t>
            </a:r>
          </a:p>
          <a:p>
            <a:pPr lvl="1"/>
            <a:r>
              <a:rPr lang="en-US" dirty="0" smtClean="0"/>
              <a:t>Passwords should be used for authentication. Passwords should be given to identified users in a secure manner and not in unprotected electronic mail messages (9.2.3).</a:t>
            </a:r>
          </a:p>
          <a:p>
            <a:pPr lvl="1"/>
            <a:r>
              <a:rPr lang="en-US" dirty="0" smtClean="0"/>
              <a:t>Access controls to internal and external networked services should be in place (9.4).</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 27000 and CobIT Mapping</a:t>
            </a:r>
            <a:endParaRPr lang="en-US" dirty="0"/>
          </a:p>
        </p:txBody>
      </p:sp>
      <p:sp>
        <p:nvSpPr>
          <p:cNvPr id="3" name="Content Placeholder 2"/>
          <p:cNvSpPr>
            <a:spLocks noGrp="1"/>
          </p:cNvSpPr>
          <p:nvPr>
            <p:ph sz="quarter" idx="1"/>
          </p:nvPr>
        </p:nvSpPr>
        <p:spPr/>
        <p:txBody>
          <a:bodyPr>
            <a:normAutofit fontScale="92500"/>
          </a:bodyPr>
          <a:lstStyle/>
          <a:p>
            <a:pPr lvl="1"/>
            <a:r>
              <a:rPr lang="en-US" dirty="0" smtClean="0"/>
              <a:t>User authentication for external connections should be controlled. Access restrictions should be based on a risk assessment. Authentication should consider hardware tokens, challenge/response protocols, dial-back or other mechanisms (9.4.3).</a:t>
            </a:r>
          </a:p>
          <a:p>
            <a:pPr lvl="1"/>
            <a:r>
              <a:rPr lang="en-US" dirty="0" smtClean="0"/>
              <a:t>Authentication mechanisms should be based on node authentication, if applicable (9.4.4).</a:t>
            </a:r>
          </a:p>
          <a:p>
            <a:pPr lvl="1"/>
            <a:r>
              <a:rPr lang="en-US" dirty="0" smtClean="0"/>
              <a:t>Access controls (e.g., key locks) should ensure that only required access can be obtained. This should include procedures and arrangements (9.4.5).</a:t>
            </a:r>
          </a:p>
          <a:p>
            <a:pPr lvl="1"/>
            <a:r>
              <a:rPr lang="en-US" dirty="0" smtClean="0"/>
              <a:t>Special access controls should be in place for shared networks (9.4.7).</a:t>
            </a:r>
          </a:p>
          <a:p>
            <a:pPr lvl="1"/>
            <a:r>
              <a:rPr lang="en-US" dirty="0" smtClean="0"/>
              <a:t>Identity should be verified as part of operation system access control.  Identification of the user’s location should be considered (9.5).</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ISO 27000 and CobIT Mapping</a:t>
            </a:r>
            <a:endParaRPr lang="en-US" dirty="0"/>
          </a:p>
        </p:txBody>
      </p:sp>
      <p:sp>
        <p:nvSpPr>
          <p:cNvPr id="3" name="Content Placeholder 2"/>
          <p:cNvSpPr>
            <a:spLocks noGrp="1"/>
          </p:cNvSpPr>
          <p:nvPr>
            <p:ph sz="quarter" idx="1"/>
          </p:nvPr>
        </p:nvSpPr>
        <p:spPr/>
        <p:txBody>
          <a:bodyPr>
            <a:normAutofit fontScale="92500" lnSpcReduction="20000"/>
          </a:bodyPr>
          <a:lstStyle/>
          <a:p>
            <a:pPr lvl="1"/>
            <a:r>
              <a:rPr lang="en-US" dirty="0" smtClean="0"/>
              <a:t>Connection to specific locations should be based on automatic terminal identification, when appropriate (9.5.1).</a:t>
            </a:r>
          </a:p>
          <a:p>
            <a:pPr lvl="1"/>
            <a:r>
              <a:rPr lang="en-US" dirty="0" smtClean="0"/>
              <a:t>Requirements for terminal logon procedures (e.g., maximum number of unsuccessful logon attempts) provided in the ISO standard should be considered (9.5.2).</a:t>
            </a:r>
          </a:p>
          <a:p>
            <a:pPr lvl="1"/>
            <a:r>
              <a:rPr lang="en-US" dirty="0" smtClean="0"/>
              <a:t>A unique user ID should be required for all individuals. Users’ privileges should not be identifiable by the user ID. A shared user ID should be used only when a clear business case exists. Identification and authentication can be based on passwords, biometric technologies or a combination of technologies (9.5.3).</a:t>
            </a:r>
          </a:p>
          <a:p>
            <a:pPr lvl="1"/>
            <a:r>
              <a:rPr lang="en-US" dirty="0" smtClean="0"/>
              <a:t>A good password management system raises the quality of passwords and should be implemented.  Requirements for password management systems are provided in the ISO standard (9.5.4).</a:t>
            </a:r>
          </a:p>
          <a:p>
            <a:pPr lvl="1"/>
            <a:r>
              <a:rPr lang="en-US" dirty="0" smtClean="0"/>
              <a:t>Access should be ended after defined time-out delay. Alternatively, screen savers that prevent unauthorized access to terminals can be used (9.5.7).</a:t>
            </a:r>
          </a:p>
          <a:p>
            <a:pPr lvl="1"/>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sz="quarter" idx="1"/>
          </p:nvPr>
        </p:nvSpPr>
        <p:spPr/>
        <p:txBody>
          <a:bodyPr/>
          <a:lstStyle/>
          <a:p>
            <a:r>
              <a:rPr lang="en-US" dirty="0" smtClean="0"/>
              <a:t>SOX strong focus on internal controls has required organizations to implement an IT governance framework</a:t>
            </a:r>
          </a:p>
          <a:p>
            <a:endParaRPr lang="en-US" dirty="0" smtClean="0"/>
          </a:p>
          <a:p>
            <a:r>
              <a:rPr lang="en-US" dirty="0" smtClean="0"/>
              <a:t>Companies must review and report on internal controls with management and external auditors</a:t>
            </a:r>
          </a:p>
          <a:p>
            <a:endParaRPr lang="en-US" dirty="0" smtClean="0"/>
          </a:p>
          <a:p>
            <a:r>
              <a:rPr lang="en-US" dirty="0" smtClean="0"/>
              <a:t>A combination of CobIT and ISO 27000 series is the best way to ensure compliance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Why are IT Security Frameworks needed?</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Sarbanes-Oxley Act of 2002 (SOX)</a:t>
            </a:r>
          </a:p>
          <a:p>
            <a:pPr lvl="1"/>
            <a:r>
              <a:rPr lang="en-US" dirty="0" smtClean="0"/>
              <a:t> Section 404 – public companies must use an internal control framework and perform annual assessments</a:t>
            </a:r>
          </a:p>
          <a:p>
            <a:pPr lvl="1"/>
            <a:r>
              <a:rPr lang="en-US" dirty="0" smtClean="0"/>
              <a:t>No specific framework is required</a:t>
            </a:r>
          </a:p>
          <a:p>
            <a:pPr lvl="1"/>
            <a:endParaRPr lang="en-US" dirty="0" smtClean="0"/>
          </a:p>
          <a:p>
            <a:r>
              <a:rPr lang="en-US" dirty="0" smtClean="0"/>
              <a:t>PCAOB Audit Standard No. 2</a:t>
            </a:r>
          </a:p>
          <a:p>
            <a:pPr lvl="1"/>
            <a:r>
              <a:rPr lang="en-US" dirty="0" smtClean="0"/>
              <a:t>A control framework should be used to test the effectiveness of accurate financial reporting</a:t>
            </a:r>
          </a:p>
          <a:p>
            <a:endParaRPr lang="en-US" dirty="0" smtClean="0"/>
          </a:p>
          <a:p>
            <a:r>
              <a:rPr lang="en-US" dirty="0" smtClean="0"/>
              <a:t>Information can be the most valuable asset a company has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p:cNvSpPr>
            <a:spLocks noGrp="1"/>
          </p:cNvSpPr>
          <p:nvPr>
            <p:ph type="body" idx="1"/>
          </p:nvPr>
        </p:nvSpPr>
        <p:spPr/>
        <p:txBody>
          <a:bodyPr>
            <a:normAutofit/>
          </a:bodyPr>
          <a:lstStyle/>
          <a:p>
            <a:endParaRPr lang="en-US" sz="2400" dirty="0" smtClean="0"/>
          </a:p>
          <a:p>
            <a:r>
              <a:rPr lang="en-US" sz="2400" dirty="0" err="1" smtClean="0"/>
              <a:t>Cobit</a:t>
            </a:r>
            <a:r>
              <a:rPr lang="en-US" sz="2400" dirty="0" smtClean="0"/>
              <a:t> &amp; ISO 27000 Family</a:t>
            </a:r>
            <a:endParaRPr lang="en-US" sz="2400" dirty="0"/>
          </a:p>
        </p:txBody>
      </p:sp>
      <p:sp>
        <p:nvSpPr>
          <p:cNvPr id="7" name="Title 6"/>
          <p:cNvSpPr>
            <a:spLocks noGrp="1"/>
          </p:cNvSpPr>
          <p:nvPr>
            <p:ph type="title"/>
          </p:nvPr>
        </p:nvSpPr>
        <p:spPr/>
        <p:txBody>
          <a:bodyPr/>
          <a:lstStyle/>
          <a:p>
            <a:r>
              <a:rPr lang="en-US" dirty="0" smtClean="0"/>
              <a:t>Two Popular IT Security </a:t>
            </a:r>
            <a:r>
              <a:rPr lang="en-US" dirty="0" smtClean="0"/>
              <a:t>Frameworks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CobIT</a:t>
            </a:r>
            <a:endParaRPr lang="en-US" dirty="0"/>
          </a:p>
        </p:txBody>
      </p:sp>
      <p:sp>
        <p:nvSpPr>
          <p:cNvPr id="3" name="Content Placeholder 2"/>
          <p:cNvSpPr>
            <a:spLocks noGrp="1"/>
          </p:cNvSpPr>
          <p:nvPr>
            <p:ph sz="quarter" idx="1"/>
          </p:nvPr>
        </p:nvSpPr>
        <p:spPr/>
        <p:txBody>
          <a:bodyPr/>
          <a:lstStyle/>
          <a:p>
            <a:r>
              <a:rPr lang="en-US" dirty="0" smtClean="0"/>
              <a:t>Control Objectives for Information and Related Technology</a:t>
            </a:r>
          </a:p>
          <a:p>
            <a:endParaRPr lang="en-US" dirty="0" smtClean="0"/>
          </a:p>
          <a:p>
            <a:r>
              <a:rPr lang="en-US" dirty="0" smtClean="0"/>
              <a:t>Developed in conjunction with the “Big Four” accounting firms</a:t>
            </a:r>
          </a:p>
          <a:p>
            <a:endParaRPr lang="en-US" dirty="0" smtClean="0"/>
          </a:p>
          <a:p>
            <a:r>
              <a:rPr lang="en-US" dirty="0" smtClean="0"/>
              <a:t>Published by the IT Governance Institute</a:t>
            </a:r>
          </a:p>
          <a:p>
            <a:endParaRPr lang="en-US" dirty="0" smtClean="0"/>
          </a:p>
          <a:p>
            <a:r>
              <a:rPr lang="en-US" dirty="0" smtClean="0"/>
              <a:t>Broad framework to implement IT controls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CobIT</a:t>
            </a:r>
            <a:endParaRPr lang="en-US" dirty="0"/>
          </a:p>
        </p:txBody>
      </p:sp>
      <p:sp>
        <p:nvSpPr>
          <p:cNvPr id="3" name="Content Placeholder 2"/>
          <p:cNvSpPr>
            <a:spLocks noGrp="1"/>
          </p:cNvSpPr>
          <p:nvPr>
            <p:ph sz="quarter" idx="1"/>
          </p:nvPr>
        </p:nvSpPr>
        <p:spPr/>
        <p:txBody>
          <a:bodyPr/>
          <a:lstStyle/>
          <a:p>
            <a:r>
              <a:rPr lang="en-US" dirty="0" smtClean="0"/>
              <a:t>Focuses on four areas of control</a:t>
            </a:r>
          </a:p>
          <a:p>
            <a:pPr lvl="1"/>
            <a:r>
              <a:rPr lang="en-US" dirty="0" smtClean="0"/>
              <a:t>Planning and Organization (Plan)</a:t>
            </a:r>
          </a:p>
          <a:p>
            <a:pPr lvl="1"/>
            <a:r>
              <a:rPr lang="en-US" dirty="0" smtClean="0"/>
              <a:t>Acquisition and Implementation (Do)</a:t>
            </a:r>
          </a:p>
          <a:p>
            <a:pPr lvl="1"/>
            <a:r>
              <a:rPr lang="en-US" dirty="0" smtClean="0"/>
              <a:t>Delivery and Support (Check)</a:t>
            </a:r>
          </a:p>
          <a:p>
            <a:pPr lvl="1"/>
            <a:r>
              <a:rPr lang="en-US" dirty="0" smtClean="0"/>
              <a:t>Monitoring </a:t>
            </a:r>
            <a:r>
              <a:rPr lang="en-US" smtClean="0"/>
              <a:t>(</a:t>
            </a:r>
            <a:r>
              <a:rPr lang="en-US" smtClean="0"/>
              <a:t>Correct)</a:t>
            </a:r>
            <a:endParaRPr lang="en-US" dirty="0" smtClean="0"/>
          </a:p>
          <a:p>
            <a:pPr lvl="1"/>
            <a:endParaRPr lang="en-US" dirty="0" smtClean="0"/>
          </a:p>
          <a:p>
            <a:r>
              <a:rPr lang="en-US" dirty="0" smtClean="0"/>
              <a:t>34 high level control objectives</a:t>
            </a:r>
          </a:p>
          <a:p>
            <a:pPr>
              <a:buNone/>
            </a:pPr>
            <a:endParaRPr lang="en-US" dirty="0" smtClean="0"/>
          </a:p>
          <a:p>
            <a:r>
              <a:rPr lang="en-US" dirty="0" smtClean="0"/>
              <a:t>318 detailed control objectives</a:t>
            </a:r>
          </a:p>
          <a:p>
            <a:pPr lvl="1">
              <a:buNone/>
            </a:pPr>
            <a:endParaRPr lang="en-US" dirty="0" smtClean="0"/>
          </a:p>
          <a:p>
            <a:pPr lvl="1"/>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CobIT</a:t>
            </a:r>
            <a:endParaRPr lang="en-US" dirty="0"/>
          </a:p>
        </p:txBody>
      </p:sp>
      <p:sp>
        <p:nvSpPr>
          <p:cNvPr id="3" name="Content Placeholder 2"/>
          <p:cNvSpPr>
            <a:spLocks noGrp="1"/>
          </p:cNvSpPr>
          <p:nvPr>
            <p:ph sz="quarter" idx="1"/>
          </p:nvPr>
        </p:nvSpPr>
        <p:spPr/>
        <p:txBody>
          <a:bodyPr/>
          <a:lstStyle/>
          <a:p>
            <a:r>
              <a:rPr lang="en-US" dirty="0" smtClean="0"/>
              <a:t>Maturity Model</a:t>
            </a:r>
          </a:p>
          <a:p>
            <a:pPr lvl="1"/>
            <a:r>
              <a:rPr lang="en-US" dirty="0" smtClean="0"/>
              <a:t>Tool for management to go through the company’s current IT process and determine if they are effective or non-existent</a:t>
            </a:r>
          </a:p>
          <a:p>
            <a:pPr lvl="1"/>
            <a:r>
              <a:rPr lang="en-US" dirty="0" smtClean="0"/>
              <a:t>Assists in determining which areas require more effort</a:t>
            </a:r>
          </a:p>
          <a:p>
            <a:pPr lvl="1"/>
            <a:endParaRPr lang="en-US" dirty="0" smtClean="0"/>
          </a:p>
          <a:p>
            <a:r>
              <a:rPr lang="en-US" dirty="0" smtClean="0"/>
              <a:t>Once the environment has been assessed, management can develop: </a:t>
            </a:r>
          </a:p>
          <a:p>
            <a:pPr lvl="1"/>
            <a:r>
              <a:rPr lang="en-US" dirty="0" smtClean="0"/>
              <a:t>Critical success factors</a:t>
            </a:r>
          </a:p>
          <a:p>
            <a:pPr lvl="1"/>
            <a:r>
              <a:rPr lang="en-US" dirty="0" smtClean="0"/>
              <a:t>Key performance indicators</a:t>
            </a:r>
          </a:p>
          <a:p>
            <a:pPr lvl="1"/>
            <a:r>
              <a:rPr lang="en-US" dirty="0" smtClean="0"/>
              <a:t>Key goal indicators</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CobIT</a:t>
            </a:r>
            <a:endParaRPr lang="en-US" dirty="0"/>
          </a:p>
        </p:txBody>
      </p:sp>
      <p:sp>
        <p:nvSpPr>
          <p:cNvPr id="3" name="Content Placeholder 2"/>
          <p:cNvSpPr>
            <a:spLocks noGrp="1"/>
          </p:cNvSpPr>
          <p:nvPr>
            <p:ph sz="quarter" idx="1"/>
          </p:nvPr>
        </p:nvSpPr>
        <p:spPr/>
        <p:txBody>
          <a:bodyPr/>
          <a:lstStyle/>
          <a:p>
            <a:r>
              <a:rPr lang="en-US" dirty="0" smtClean="0"/>
              <a:t>Plan and Organize</a:t>
            </a:r>
          </a:p>
          <a:p>
            <a:pPr lvl="1"/>
            <a:r>
              <a:rPr lang="en-US" dirty="0" smtClean="0"/>
              <a:t>Necessary to ensure objectives of “Acquire &amp; Implement” and “Delivery &amp; Support” are met</a:t>
            </a:r>
          </a:p>
          <a:p>
            <a:pPr lvl="1"/>
            <a:endParaRPr lang="en-US" dirty="0" smtClean="0"/>
          </a:p>
          <a:p>
            <a:pPr lvl="1"/>
            <a:r>
              <a:rPr lang="en-US" dirty="0" smtClean="0"/>
              <a:t>Establish the corporate vision</a:t>
            </a:r>
          </a:p>
          <a:p>
            <a:pPr lvl="1"/>
            <a:endParaRPr lang="en-US" dirty="0" smtClean="0"/>
          </a:p>
          <a:p>
            <a:pPr lvl="1"/>
            <a:r>
              <a:rPr lang="en-US" dirty="0" smtClean="0"/>
              <a:t>Determine level of acceptable risk</a:t>
            </a:r>
          </a:p>
          <a:p>
            <a:pPr lvl="1"/>
            <a:endParaRPr lang="en-US" dirty="0" smtClean="0"/>
          </a:p>
          <a:p>
            <a:pPr lvl="1"/>
            <a:r>
              <a:rPr lang="en-US" dirty="0" smtClean="0"/>
              <a:t>Focuses on the best way to implement the IT structure </a:t>
            </a:r>
          </a:p>
          <a:p>
            <a:pPr lvl="1"/>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CobIT</a:t>
            </a:r>
            <a:endParaRPr lang="en-US" dirty="0"/>
          </a:p>
        </p:txBody>
      </p:sp>
      <p:sp>
        <p:nvSpPr>
          <p:cNvPr id="3" name="Content Placeholder 2"/>
          <p:cNvSpPr>
            <a:spLocks noGrp="1"/>
          </p:cNvSpPr>
          <p:nvPr>
            <p:ph sz="quarter" idx="1"/>
          </p:nvPr>
        </p:nvSpPr>
        <p:spPr>
          <a:xfrm>
            <a:off x="304800" y="1600200"/>
            <a:ext cx="8503920" cy="4572000"/>
          </a:xfrm>
        </p:spPr>
        <p:txBody>
          <a:bodyPr>
            <a:normAutofit lnSpcReduction="10000"/>
          </a:bodyPr>
          <a:lstStyle/>
          <a:p>
            <a:r>
              <a:rPr lang="en-US" dirty="0" smtClean="0"/>
              <a:t>Plan and Organize Control Objectives</a:t>
            </a:r>
          </a:p>
          <a:p>
            <a:pPr marL="731520" lvl="1" indent="-457200">
              <a:buFont typeface="+mj-lt"/>
              <a:buAutoNum type="arabicPeriod"/>
            </a:pPr>
            <a:r>
              <a:rPr lang="en-US" dirty="0" smtClean="0"/>
              <a:t>PO1 – Define a strategic IT plan</a:t>
            </a:r>
          </a:p>
          <a:p>
            <a:pPr marL="731520" lvl="1" indent="-457200">
              <a:buFont typeface="+mj-lt"/>
              <a:buAutoNum type="arabicPeriod"/>
            </a:pPr>
            <a:r>
              <a:rPr lang="en-US" dirty="0" smtClean="0"/>
              <a:t>PO2 – Define the information architecture</a:t>
            </a:r>
          </a:p>
          <a:p>
            <a:pPr marL="731520" lvl="1" indent="-457200">
              <a:buFont typeface="+mj-lt"/>
              <a:buAutoNum type="arabicPeriod"/>
            </a:pPr>
            <a:r>
              <a:rPr lang="en-US" dirty="0" smtClean="0"/>
              <a:t>PO3 – Determine technological direction</a:t>
            </a:r>
          </a:p>
          <a:p>
            <a:pPr marL="731520" lvl="1" indent="-457200">
              <a:buFont typeface="+mj-lt"/>
              <a:buAutoNum type="arabicPeriod"/>
            </a:pPr>
            <a:r>
              <a:rPr lang="en-US" dirty="0" smtClean="0"/>
              <a:t>PO4 – Define the IT processes, organization, and relationships</a:t>
            </a:r>
          </a:p>
          <a:p>
            <a:pPr marL="731520" lvl="1" indent="-457200">
              <a:buFont typeface="+mj-lt"/>
              <a:buAutoNum type="arabicPeriod"/>
            </a:pPr>
            <a:r>
              <a:rPr lang="en-US" dirty="0" smtClean="0"/>
              <a:t>PO5 – Manage the IT investment</a:t>
            </a:r>
          </a:p>
          <a:p>
            <a:pPr marL="731520" lvl="1" indent="-457200">
              <a:buFont typeface="+mj-lt"/>
              <a:buAutoNum type="arabicPeriod"/>
            </a:pPr>
            <a:r>
              <a:rPr lang="en-US" dirty="0" smtClean="0"/>
              <a:t>PO6 – Communicate management aims and direction</a:t>
            </a:r>
          </a:p>
          <a:p>
            <a:pPr marL="731520" lvl="1" indent="-457200">
              <a:buFont typeface="+mj-lt"/>
              <a:buAutoNum type="arabicPeriod"/>
            </a:pPr>
            <a:r>
              <a:rPr lang="en-US" dirty="0" smtClean="0"/>
              <a:t>PO7 – Manage IT human resources</a:t>
            </a:r>
          </a:p>
          <a:p>
            <a:pPr marL="731520" lvl="1" indent="-457200">
              <a:buFont typeface="+mj-lt"/>
              <a:buAutoNum type="arabicPeriod"/>
            </a:pPr>
            <a:r>
              <a:rPr lang="en-US" dirty="0" smtClean="0"/>
              <a:t>PO8 – Manage quality</a:t>
            </a:r>
          </a:p>
          <a:p>
            <a:pPr marL="731520" lvl="1" indent="-457200">
              <a:buFont typeface="+mj-lt"/>
              <a:buAutoNum type="arabicPeriod"/>
            </a:pPr>
            <a:r>
              <a:rPr lang="en-US" dirty="0" smtClean="0"/>
              <a:t>PO9 – Assess and manage IT risks</a:t>
            </a:r>
          </a:p>
          <a:p>
            <a:pPr marL="731520" lvl="1" indent="-457200">
              <a:buFont typeface="+mj-lt"/>
              <a:buAutoNum type="arabicPeriod"/>
            </a:pPr>
            <a:r>
              <a:rPr lang="en-US" dirty="0" smtClean="0"/>
              <a:t>PO10 – Manage projects</a:t>
            </a:r>
            <a:endParaRPr lang="en-US"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562</TotalTime>
  <Words>1524</Words>
  <Application>Microsoft Office PowerPoint</Application>
  <PresentationFormat>On-screen Show (4:3)</PresentationFormat>
  <Paragraphs>221</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Civic</vt:lpstr>
      <vt:lpstr>IT Security Frameworks</vt:lpstr>
      <vt:lpstr>IT Security Frameworks</vt:lpstr>
      <vt:lpstr>Why are IT Security Frameworks needed?</vt:lpstr>
      <vt:lpstr>Two Popular IT Security Frameworks</vt:lpstr>
      <vt:lpstr>CobIT</vt:lpstr>
      <vt:lpstr>CobIT</vt:lpstr>
      <vt:lpstr>CobIT</vt:lpstr>
      <vt:lpstr>CobIT</vt:lpstr>
      <vt:lpstr>CobIT</vt:lpstr>
      <vt:lpstr>CobIT</vt:lpstr>
      <vt:lpstr>CobIT</vt:lpstr>
      <vt:lpstr>CobIT</vt:lpstr>
      <vt:lpstr>CobIT</vt:lpstr>
      <vt:lpstr>CobIT</vt:lpstr>
      <vt:lpstr>CobIT</vt:lpstr>
      <vt:lpstr>CobIT</vt:lpstr>
      <vt:lpstr>ISO 27000 Series</vt:lpstr>
      <vt:lpstr>ISO 27000 Series</vt:lpstr>
      <vt:lpstr>ISO 27000 Series</vt:lpstr>
      <vt:lpstr>ISO 27000 Series</vt:lpstr>
      <vt:lpstr>ISO 27000 Series</vt:lpstr>
      <vt:lpstr>ISO 27000 Series</vt:lpstr>
      <vt:lpstr>CobIT vs. ISO 27000 Series</vt:lpstr>
      <vt:lpstr>ISO 27000 and CobIT Mapping</vt:lpstr>
      <vt:lpstr>ISO 27000 and CobIT Mapping</vt:lpstr>
      <vt:lpstr>ISO 27000 and CobIT Mapping</vt:lpstr>
      <vt:lpstr>ISO 27000 and CobIT Mapping</vt:lpstr>
      <vt:lpstr>ISO 27000 and CobIT Mapping</vt:lpstr>
      <vt:lpstr>Conclusion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Security Frameworks</dc:title>
  <dc:creator>Beth Wildman</dc:creator>
  <cp:lastModifiedBy>Wildman, Beth Yankee</cp:lastModifiedBy>
  <cp:revision>32</cp:revision>
  <dcterms:created xsi:type="dcterms:W3CDTF">2012-03-24T15:45:07Z</dcterms:created>
  <dcterms:modified xsi:type="dcterms:W3CDTF">2012-04-19T16:29:36Z</dcterms:modified>
</cp:coreProperties>
</file>